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92" r:id="rId2"/>
    <p:sldId id="293" r:id="rId3"/>
    <p:sldId id="258" r:id="rId4"/>
    <p:sldId id="273" r:id="rId5"/>
    <p:sldId id="274" r:id="rId6"/>
    <p:sldId id="272" r:id="rId7"/>
    <p:sldId id="275" r:id="rId8"/>
    <p:sldId id="294" r:id="rId9"/>
    <p:sldId id="279" r:id="rId10"/>
    <p:sldId id="280" r:id="rId11"/>
    <p:sldId id="281" r:id="rId12"/>
    <p:sldId id="283" r:id="rId13"/>
    <p:sldId id="284" r:id="rId14"/>
    <p:sldId id="286" r:id="rId15"/>
    <p:sldId id="287" r:id="rId16"/>
    <p:sldId id="288" r:id="rId17"/>
    <p:sldId id="291" r:id="rId18"/>
    <p:sldId id="28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65" d="100"/>
          <a:sy n="65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CA0D6-B9A5-491A-AF95-7C2FE6804D1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45A3B-820D-45BF-B30B-28C0B9A0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6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30129" cy="692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96952"/>
            <a:ext cx="82296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МБДОУ «Детский сад комбинированного вида п. Чагода»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«ЕСЛИ ХОЧЕШЬ БЫТЬ </a:t>
            </a:r>
            <a:r>
              <a:rPr lang="ru-RU" sz="53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ЗДОРОВ!..»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8" descr="sol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" y="638175"/>
            <a:ext cx="134461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20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5328592" cy="2880320"/>
          </a:xfrm>
        </p:spPr>
        <p:txBody>
          <a:bodyPr>
            <a:normAutofit fontScale="90000"/>
          </a:bodyPr>
          <a:lstStyle/>
          <a:p>
            <a: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  <a:t>На себя я труд беру:</a:t>
            </a:r>
            <a:b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  <a:t>Пятки, локти с мылом тру</a:t>
            </a:r>
            <a:b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  <a:t>И коленки оттираю,</a:t>
            </a:r>
            <a:b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900" dirty="0">
                <a:solidFill>
                  <a:srgbClr val="0070C0"/>
                </a:solidFill>
                <a:latin typeface="Calligraph" panose="040B0500000000000000" pitchFamily="82" charset="0"/>
              </a:rPr>
              <a:t> Ничего не забываю</a:t>
            </a:r>
            <a:r>
              <a:rPr lang="ru-RU" altLang="ru-RU" sz="4900" b="1" dirty="0">
                <a:solidFill>
                  <a:srgbClr val="0070C0"/>
                </a:solidFill>
              </a:rPr>
              <a:t>.</a:t>
            </a:r>
            <a:r>
              <a:rPr lang="ru-RU" altLang="ru-RU" b="1" dirty="0">
                <a:solidFill>
                  <a:srgbClr val="00B0F0"/>
                </a:solidFill>
              </a:rPr>
              <a:t/>
            </a:r>
            <a:br>
              <a:rPr lang="ru-RU" altLang="ru-RU" b="1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" t="23167" r="8990" b="11823"/>
          <a:stretch/>
        </p:blipFill>
        <p:spPr bwMode="auto">
          <a:xfrm rot="16642126">
            <a:off x="4513716" y="1976215"/>
            <a:ext cx="4962497" cy="369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CAT3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204" y="2996952"/>
            <a:ext cx="3240360" cy="396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81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839321">
            <a:off x="-301122" y="-26281"/>
            <a:ext cx="4704895" cy="6335082"/>
          </a:xfrm>
        </p:spPr>
        <p:txBody>
          <a:bodyPr>
            <a:normAutofit/>
          </a:bodyPr>
          <a:lstStyle/>
          <a:p>
            <a:r>
              <a:rPr lang="ru-RU" altLang="ru-RU" sz="40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Вытирало  </a:t>
            </a:r>
            <a: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  <a:t>я, стараюсь</a:t>
            </a:r>
            <a:b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  <a:t>После  бани  паренька.</a:t>
            </a:r>
            <a:b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  <a:t>Всё намокло, всё измялось –  </a:t>
            </a:r>
            <a:b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sz="4000" dirty="0">
                <a:solidFill>
                  <a:srgbClr val="0070C0"/>
                </a:solidFill>
                <a:latin typeface="Calligraph" panose="040B0500000000000000" pitchFamily="82" charset="0"/>
              </a:rPr>
              <a:t>Нет сухого  уголка</a:t>
            </a:r>
            <a:r>
              <a:rPr lang="ru-RU" altLang="ru-RU" b="1" dirty="0">
                <a:solidFill>
                  <a:srgbClr val="0070C0"/>
                </a:solidFill>
              </a:rPr>
              <a:t>.</a:t>
            </a:r>
            <a:br>
              <a:rPr lang="ru-RU" alt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677">
            <a:off x="4434552" y="2400521"/>
            <a:ext cx="4412694" cy="393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CAT3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387424"/>
            <a:ext cx="2728988" cy="334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69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6264696" cy="1143000"/>
          </a:xfrm>
        </p:spPr>
        <p:txBody>
          <a:bodyPr>
            <a:noAutofit/>
          </a:bodyPr>
          <a:lstStyle/>
          <a:p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Кто  считает зубы  нам</a:t>
            </a:r>
            <a:b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По утрам  и вечерам.</a:t>
            </a:r>
            <a:endParaRPr lang="ru-RU" dirty="0">
              <a:solidFill>
                <a:srgbClr val="0070C0"/>
              </a:solidFill>
              <a:latin typeface="Calligraph" panose="040B0500000000000000" pitchFamily="82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4468">
            <a:off x="3258256" y="1937619"/>
            <a:ext cx="6536893" cy="3148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CAT3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492896"/>
            <a:ext cx="3317211" cy="406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6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44" y="501054"/>
            <a:ext cx="1069167" cy="1357312"/>
          </a:xfrm>
          <a:prstGeom prst="rect">
            <a:avLst/>
          </a:prstGeom>
          <a:noFill/>
          <a:ln w="9525">
            <a:solidFill>
              <a:srgbClr val="7A7A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Рисунок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469" y="2133600"/>
            <a:ext cx="1428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757" y="3645024"/>
            <a:ext cx="1500188" cy="134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241" y="5360032"/>
            <a:ext cx="135731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017" y="2057400"/>
            <a:ext cx="165732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Рисунок 1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44" y="228600"/>
            <a:ext cx="1714500" cy="14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Рисунок 1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76" b="-5566"/>
          <a:stretch>
            <a:fillRect/>
          </a:stretch>
        </p:blipFill>
        <p:spPr bwMode="auto">
          <a:xfrm>
            <a:off x="5632466" y="3605767"/>
            <a:ext cx="1689878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Рисунок 27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66" y="5357813"/>
            <a:ext cx="1700906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>
            <a:stCxn id="36866" idx="3"/>
            <a:endCxn id="27656" idx="1"/>
          </p:cNvCxnSpPr>
          <p:nvPr/>
        </p:nvCxnSpPr>
        <p:spPr>
          <a:xfrm>
            <a:off x="2579211" y="1179710"/>
            <a:ext cx="3085806" cy="1487290"/>
          </a:xfrm>
          <a:prstGeom prst="line">
            <a:avLst/>
          </a:prstGeom>
          <a:ln w="762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27659" idx="1"/>
          </p:cNvCxnSpPr>
          <p:nvPr/>
        </p:nvCxnSpPr>
        <p:spPr>
          <a:xfrm>
            <a:off x="2864652" y="2705100"/>
            <a:ext cx="2767814" cy="3331369"/>
          </a:xfrm>
          <a:prstGeom prst="line">
            <a:avLst/>
          </a:prstGeom>
          <a:ln w="762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27657" idx="1"/>
          </p:cNvCxnSpPr>
          <p:nvPr/>
        </p:nvCxnSpPr>
        <p:spPr>
          <a:xfrm flipV="1">
            <a:off x="2883440" y="928688"/>
            <a:ext cx="2724404" cy="3385861"/>
          </a:xfrm>
          <a:prstGeom prst="line">
            <a:avLst/>
          </a:prstGeom>
          <a:ln w="762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899945" y="4340788"/>
            <a:ext cx="2768031" cy="1555025"/>
          </a:xfrm>
          <a:prstGeom prst="line">
            <a:avLst/>
          </a:prstGeom>
          <a:ln w="762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62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980728"/>
            <a:ext cx="3322712" cy="1162050"/>
          </a:xfrm>
        </p:spPr>
        <p:txBody>
          <a:bodyPr>
            <a:noAutofit/>
          </a:bodyPr>
          <a:lstStyle/>
          <a:p>
            <a:pPr algn="ctr"/>
            <a:r>
              <a:rPr lang="ru-RU" sz="66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Мой руки</a:t>
            </a:r>
            <a:endParaRPr lang="ru-RU" sz="6600" b="0" dirty="0">
              <a:solidFill>
                <a:srgbClr val="FF0000"/>
              </a:solidFill>
              <a:latin typeface="Calligraph" panose="040B0500000000000000" pitchFamily="82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340768"/>
            <a:ext cx="4463678" cy="4463678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0" y="2204864"/>
            <a:ext cx="4499992" cy="3921299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Перед едой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После туалета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После прогулки</a:t>
            </a:r>
          </a:p>
        </p:txBody>
      </p:sp>
    </p:spTree>
    <p:extLst>
      <p:ext uri="{BB962C8B-B14F-4D97-AF65-F5344CB8AC3E}">
        <p14:creationId xmlns:p14="http://schemas.microsoft.com/office/powerpoint/2010/main" val="293723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04664"/>
            <a:ext cx="5400600" cy="2160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0" dirty="0">
                <a:solidFill>
                  <a:srgbClr val="FF0000"/>
                </a:solidFill>
                <a:latin typeface="Calligraph" panose="040B0500000000000000" pitchFamily="82" charset="0"/>
              </a:rPr>
              <a:t>Умывайся </a:t>
            </a:r>
            <a:r>
              <a:rPr lang="ru-RU" sz="67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/>
            </a:r>
            <a:br>
              <a:rPr lang="ru-RU" sz="67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</a:br>
            <a:r>
              <a:rPr lang="ru-RU" sz="67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и </a:t>
            </a:r>
            <a:r>
              <a:rPr lang="ru-RU" sz="6700" b="0" dirty="0">
                <a:solidFill>
                  <a:srgbClr val="FF0000"/>
                </a:solidFill>
                <a:latin typeface="Calligraph" panose="040B0500000000000000" pitchFamily="82" charset="0"/>
              </a:rPr>
              <a:t>чисти зубы</a:t>
            </a:r>
            <a:r>
              <a:rPr lang="ru-RU" b="0" dirty="0"/>
              <a:t/>
            </a:r>
            <a:br>
              <a:rPr lang="ru-RU" b="0" dirty="0"/>
            </a:br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99992" y="2420888"/>
            <a:ext cx="4644008" cy="353893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Два раза в день: утром и вечером</a:t>
            </a:r>
            <a:endParaRPr lang="ru-RU" sz="5400" dirty="0">
              <a:solidFill>
                <a:srgbClr val="0070C0"/>
              </a:solidFill>
              <a:latin typeface="Calligraph" panose="040B0500000000000000" pitchFamily="82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2" t="5939" r="3700" b="6713"/>
          <a:stretch/>
        </p:blipFill>
        <p:spPr>
          <a:xfrm>
            <a:off x="323528" y="404664"/>
            <a:ext cx="4174437" cy="6048672"/>
          </a:xfrm>
        </p:spPr>
      </p:pic>
    </p:spTree>
    <p:extLst>
      <p:ext uri="{BB962C8B-B14F-4D97-AF65-F5344CB8AC3E}">
        <p14:creationId xmlns:p14="http://schemas.microsoft.com/office/powerpoint/2010/main" val="141219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4211960" cy="1162050"/>
          </a:xfrm>
        </p:spPr>
        <p:txBody>
          <a:bodyPr>
            <a:noAutofit/>
          </a:bodyPr>
          <a:lstStyle/>
          <a:p>
            <a:pPr algn="ctr"/>
            <a:r>
              <a:rPr lang="ru-RU" sz="54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Принимай душ</a:t>
            </a:r>
            <a:endParaRPr lang="ru-RU" sz="5400" b="0" dirty="0">
              <a:solidFill>
                <a:srgbClr val="FF0000"/>
              </a:solidFill>
              <a:latin typeface="Calligraph" panose="040B0500000000000000" pitchFamily="82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499" y="764704"/>
            <a:ext cx="5322179" cy="546366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864693"/>
            <a:ext cx="4176464" cy="399330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Каждый день</a:t>
            </a:r>
            <a:endParaRPr lang="ru-RU" sz="5400" dirty="0">
              <a:solidFill>
                <a:srgbClr val="0070C0"/>
              </a:solidFill>
              <a:latin typeface="Calligraph" panose="040B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4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5184576" cy="1162050"/>
          </a:xfrm>
        </p:spPr>
        <p:txBody>
          <a:bodyPr>
            <a:noAutofit/>
          </a:bodyPr>
          <a:lstStyle/>
          <a:p>
            <a:pPr algn="ctr"/>
            <a:r>
              <a:rPr lang="ru-RU" sz="5400" b="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Причесывай волосы</a:t>
            </a:r>
            <a:endParaRPr lang="ru-RU" sz="5400" b="0" dirty="0">
              <a:solidFill>
                <a:srgbClr val="FF0000"/>
              </a:solidFill>
              <a:latin typeface="Calligraph" panose="040B0500000000000000" pitchFamily="82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48680"/>
            <a:ext cx="3475930" cy="56744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2636912"/>
            <a:ext cx="5400600" cy="3921299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7200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Ежедневно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2012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t="13274" r="3162" b="2256"/>
          <a:stretch/>
        </p:blipFill>
        <p:spPr>
          <a:xfrm>
            <a:off x="335817" y="476672"/>
            <a:ext cx="845964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7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15841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616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Calligraph" panose="040B0500000000000000" pitchFamily="82" charset="0"/>
              </a:rPr>
              <a:t>Что лишнее?</a:t>
            </a:r>
            <a:endParaRPr lang="ru-RU" sz="6000" dirty="0">
              <a:solidFill>
                <a:srgbClr val="002060"/>
              </a:solidFill>
              <a:latin typeface="Calligraph" panose="040B0500000000000000" pitchFamily="82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" t="23167" r="8990" b="11823"/>
          <a:stretch/>
        </p:blipFill>
        <p:spPr bwMode="auto">
          <a:xfrm rot="932952">
            <a:off x="-28416" y="4001039"/>
            <a:ext cx="3277408" cy="243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zolotaya-ribka.ru/images/catalogue/items/72022010-12-16-13-46-13_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8380">
            <a:off x="-397683" y="964903"/>
            <a:ext cx="3169186" cy="155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pupsmarket.ru/upload/shop_1/6/2/9/item_6291/1358148P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6" t="4878" r="30120"/>
          <a:stretch/>
        </p:blipFill>
        <p:spPr bwMode="auto">
          <a:xfrm rot="20804041">
            <a:off x="7403254" y="182163"/>
            <a:ext cx="1563020" cy="2892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irecommend.ru/sites/default/files/product-images/47411/nevskaya-kosmetika-mylo-detskoe-klassicheskoe-311-b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6" b="10889"/>
          <a:stretch/>
        </p:blipFill>
        <p:spPr bwMode="auto">
          <a:xfrm rot="2457012">
            <a:off x="6261271" y="4248727"/>
            <a:ext cx="2760948" cy="2392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301208"/>
            <a:ext cx="2773710" cy="133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4451"/>
            <a:ext cx="2592288" cy="202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4111">
            <a:off x="2870423" y="3841599"/>
            <a:ext cx="30003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 descr="http://www.mahroff.com.ua/fotky17801/fotos/_vyr_37Poem-S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8" t="3706" r="4336" b="32535"/>
          <a:stretch/>
        </p:blipFill>
        <p:spPr bwMode="auto">
          <a:xfrm rot="20810612">
            <a:off x="2518227" y="1048117"/>
            <a:ext cx="3294383" cy="207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73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5695"/>
            <a:ext cx="8229600" cy="79208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alligraph" panose="040B0500000000000000" pitchFamily="82" charset="0"/>
              </a:rPr>
              <a:t>Предметы гигиены</a:t>
            </a:r>
            <a:endParaRPr lang="ru-RU" sz="5400" dirty="0">
              <a:solidFill>
                <a:srgbClr val="002060"/>
              </a:solidFill>
              <a:latin typeface="Calligraph" panose="040B0500000000000000" pitchFamily="82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" t="23167" r="8990" b="11823"/>
          <a:stretch/>
        </p:blipFill>
        <p:spPr bwMode="auto">
          <a:xfrm rot="932952">
            <a:off x="-28416" y="4001039"/>
            <a:ext cx="3277408" cy="243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zolotaya-ribka.ru/images/catalogue/items/72022010-12-16-13-46-13_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35895">
            <a:off x="43888" y="1404036"/>
            <a:ext cx="3169186" cy="155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pupsmarket.ru/upload/shop_1/6/2/9/item_6291/1358148P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6" t="4878" r="30120"/>
          <a:stretch/>
        </p:blipFill>
        <p:spPr bwMode="auto">
          <a:xfrm rot="20804041">
            <a:off x="7403254" y="182163"/>
            <a:ext cx="1563020" cy="2892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irecommend.ru/sites/default/files/product-images/47411/nevskaya-kosmetika-mylo-detskoe-klassicheskoe-311-b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6" b="10889"/>
          <a:stretch/>
        </p:blipFill>
        <p:spPr bwMode="auto">
          <a:xfrm rot="2457012">
            <a:off x="6229596" y="3794999"/>
            <a:ext cx="2760948" cy="2392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301208"/>
            <a:ext cx="2773710" cy="133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4111">
            <a:off x="2950570" y="3627482"/>
            <a:ext cx="30003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 descr="http://www.mahroff.com.ua/fotky17801/fotos/_vyr_37Poem-S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8" t="3706" r="4336" b="32535"/>
          <a:stretch/>
        </p:blipFill>
        <p:spPr bwMode="auto">
          <a:xfrm rot="20810612">
            <a:off x="3580052" y="1217850"/>
            <a:ext cx="3294383" cy="207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95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-324544" y="111122"/>
            <a:ext cx="9649072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Здоровье зависит от</a:t>
            </a:r>
            <a:b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соблюдения правил личной </a:t>
            </a: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гигиены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9746" y="1772816"/>
            <a:ext cx="3491881" cy="468052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Личная гигиена </a:t>
            </a:r>
            <a:r>
              <a:rPr lang="ru-RU" sz="4400" b="1" dirty="0" smtClean="0">
                <a:solidFill>
                  <a:srgbClr val="FF0000"/>
                </a:solidFill>
                <a:latin typeface="Calligraph" panose="040B0500000000000000" pitchFamily="82" charset="0"/>
              </a:rPr>
              <a:t>–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Calligraph" panose="040B0500000000000000" pitchFamily="82" charset="0"/>
              </a:rPr>
              <a:t>это умение ухаживать за своим телом. </a:t>
            </a:r>
            <a:endParaRPr lang="ru-RU" sz="4400" dirty="0">
              <a:solidFill>
                <a:srgbClr val="002060"/>
              </a:solidFill>
              <a:latin typeface="Calligraph" panose="040B0500000000000000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529783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296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1.liveinternet.ru/images/attach/c/2/67/869/67869207_1292344050_0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16632"/>
            <a:ext cx="4392488" cy="661141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075"/>
            <a:ext cx="4823646" cy="66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4203310" cy="5692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261" y="548680"/>
            <a:ext cx="457257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1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642194"/>
          </a:xfrm>
        </p:spPr>
        <p:txBody>
          <a:bodyPr>
            <a:noAutofit/>
          </a:bodyPr>
          <a:lstStyle/>
          <a:p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Гладко  и   душисто, </a:t>
            </a:r>
            <a:r>
              <a:rPr lang="ru-RU" altLang="ru-RU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/>
            </a:r>
            <a:br>
              <a:rPr lang="ru-RU" altLang="ru-RU" dirty="0" smtClean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моет   </a:t>
            </a:r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очень чисто.</a:t>
            </a:r>
            <a:b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Нужно, чтоб у каждого  было</a:t>
            </a:r>
            <a:b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</a:br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  <a:latin typeface="Calligraph" panose="040B0500000000000000" pitchFamily="82" charset="0"/>
              </a:rPr>
              <a:t>–Что</a:t>
            </a:r>
            <a:r>
              <a:rPr lang="ru-RU" altLang="ru-RU" dirty="0">
                <a:solidFill>
                  <a:srgbClr val="0070C0"/>
                </a:solidFill>
                <a:latin typeface="Calligraph" panose="040B0500000000000000" pitchFamily="82" charset="0"/>
              </a:rPr>
              <a:t>, ребята?</a:t>
            </a:r>
            <a:endParaRPr lang="ru-RU" dirty="0">
              <a:solidFill>
                <a:srgbClr val="0070C0"/>
              </a:solidFill>
              <a:latin typeface="Calligraph" panose="040B0500000000000000" pitchFamily="82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" t="11327" r="8186" b="13155"/>
          <a:stretch/>
        </p:blipFill>
        <p:spPr bwMode="auto">
          <a:xfrm rot="21349898">
            <a:off x="564938" y="3095953"/>
            <a:ext cx="4748670" cy="345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 descr="CAT3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40" y="2636911"/>
            <a:ext cx="3240360" cy="396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18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73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МБДОУ «Детский сад комбинированного вида п. Чагода»               «ЕСЛИ ХОЧЕШЬ БЫТЬ ЗДОРОВ!..»   </vt:lpstr>
      <vt:lpstr> </vt:lpstr>
      <vt:lpstr> </vt:lpstr>
      <vt:lpstr>Что лишнее?</vt:lpstr>
      <vt:lpstr>Предметы гигиены</vt:lpstr>
      <vt:lpstr>Здоровье зависит от соблюдения правил личной гигиены</vt:lpstr>
      <vt:lpstr>Презентация PowerPoint</vt:lpstr>
      <vt:lpstr> </vt:lpstr>
      <vt:lpstr>Гладко  и   душисто,  моет   очень чисто. Нужно, чтоб у каждого  было  –Что, ребята?</vt:lpstr>
      <vt:lpstr>На себя я труд беру: Пятки, локти с мылом тру И коленки оттираю,  Ничего не забываю. </vt:lpstr>
      <vt:lpstr>Вытирало  я, стараюсь После  бани  паренька. Всё намокло, всё измялось –   Нет сухого  уголка. </vt:lpstr>
      <vt:lpstr>Кто  считает зубы  нам По утрам  и вечерам.</vt:lpstr>
      <vt:lpstr>Презентация PowerPoint</vt:lpstr>
      <vt:lpstr>Мой руки</vt:lpstr>
      <vt:lpstr>Умывайся  и чисти зубы </vt:lpstr>
      <vt:lpstr>Принимай душ</vt:lpstr>
      <vt:lpstr>Причесывай волосы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 Windows</cp:lastModifiedBy>
  <cp:revision>55</cp:revision>
  <cp:lastPrinted>2025-12-01T18:35:31Z</cp:lastPrinted>
  <dcterms:modified xsi:type="dcterms:W3CDTF">2025-12-01T19:02:21Z</dcterms:modified>
</cp:coreProperties>
</file>